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66" r:id="rId5"/>
    <p:sldId id="309" r:id="rId6"/>
    <p:sldId id="310" r:id="rId7"/>
    <p:sldId id="311" r:id="rId8"/>
    <p:sldId id="312" r:id="rId9"/>
    <p:sldId id="330" r:id="rId10"/>
    <p:sldId id="313" r:id="rId11"/>
    <p:sldId id="314" r:id="rId12"/>
    <p:sldId id="315" r:id="rId13"/>
    <p:sldId id="321" r:id="rId14"/>
    <p:sldId id="317" r:id="rId15"/>
    <p:sldId id="323" r:id="rId16"/>
    <p:sldId id="324" r:id="rId17"/>
    <p:sldId id="325" r:id="rId18"/>
    <p:sldId id="331" r:id="rId19"/>
    <p:sldId id="318" r:id="rId20"/>
    <p:sldId id="332" r:id="rId21"/>
    <p:sldId id="326" r:id="rId22"/>
    <p:sldId id="327" r:id="rId23"/>
    <p:sldId id="328" r:id="rId24"/>
    <p:sldId id="32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8BE97-46AD-4964-88FD-4FB8B33C3A8A}" v="6" dt="2023-08-14T18:08:24.486"/>
    <p1510:client id="{1B0E909A-CDE8-4554-BC2B-2D8F036CCAC4}" v="10" dt="2023-08-15T09:29:57.866"/>
    <p1510:client id="{1ED26A62-387D-4BAB-8AF5-D39E32297731}" v="34" dt="2023-08-15T06:13:19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C5574-8957-41DB-825B-A81A19654B69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D86A7-49CB-409B-8345-19A149165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02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Flexibility: Digital signals can be easily manipulated, processed, and modified using mathematical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86A7-49CB-409B-8345-19A149165B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0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https://www.youtube.com/watch?v=lDSzyEQKE6o</a:t>
            </a:r>
          </a:p>
          <a:p>
            <a:r>
              <a:rPr lang="en-US" dirty="0"/>
              <a:t>https://www.youtube.com/watch?v=IbUflaeJcU8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86A7-49CB-409B-8345-19A149165B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4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4939" y="639097"/>
            <a:ext cx="5818133" cy="3494791"/>
          </a:xfrm>
        </p:spPr>
        <p:txBody>
          <a:bodyPr>
            <a:normAutofit/>
          </a:bodyPr>
          <a:lstStyle/>
          <a:p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Wireless Communication </a:t>
            </a:r>
            <a:r>
              <a:rPr lang="en-US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IoT</a:t>
            </a:r>
            <a:endParaRPr 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1373" y="4445260"/>
            <a:ext cx="4829101" cy="1238616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Alaa Nabil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5274364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5484-D217-524D-28F8-23C06A52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converting to Digital Signals?!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6538E-0354-5F27-1751-177B1018566F}"/>
              </a:ext>
            </a:extLst>
          </p:cNvPr>
          <p:cNvSpPr txBox="1"/>
          <p:nvPr/>
        </p:nvSpPr>
        <p:spPr>
          <a:xfrm>
            <a:off x="872197" y="2447778"/>
            <a:ext cx="2996418" cy="235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Flexibility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Precision and Accuracy</a:t>
            </a:r>
            <a:endParaRPr lang="en-US" sz="2000" b="1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Noise Immunity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Storage</a:t>
            </a: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3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8541-9EB0-3859-3B62-EDD50BC1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B91AC-85CD-753A-6585-B2C16A601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740" y="2498747"/>
            <a:ext cx="8658936" cy="159800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EC838-6710-FA66-EE70-44010AD06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102" y="1581150"/>
            <a:ext cx="4893074" cy="4074062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5E39407-8F15-8292-1BD0-F06E40202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668" y="1579539"/>
            <a:ext cx="4743508" cy="3988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A492B-DF0A-DDC5-5DC2-A167B4295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195" y="3030296"/>
            <a:ext cx="6205610" cy="159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61FF-E427-AB95-22A5-8C1EBD8C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Theorem “Nyquist Rate”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61D3F0-7FFA-57B9-5208-BCD3CD7AE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“ A band limited signal can be reconstructed exactly if it is sampled at a rate at least twice the maximum frequency component in it”</a:t>
                </a:r>
              </a:p>
              <a:p>
                <a:r>
                  <a:rPr lang="en-US" sz="2400" dirty="0"/>
                  <a:t>The minimum required sampling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s called </a:t>
                </a:r>
                <a:r>
                  <a:rPr lang="en-US" sz="2400" i="1" dirty="0"/>
                  <a:t>“</a:t>
                </a:r>
                <a:r>
                  <a:rPr lang="en-US" sz="2400" i="1" dirty="0" err="1"/>
                  <a:t>Nyquist</a:t>
                </a:r>
                <a:r>
                  <a:rPr lang="en-US" sz="2400" i="1" dirty="0"/>
                  <a:t> rate”.</a:t>
                </a:r>
              </a:p>
              <a:p>
                <a:r>
                  <a:rPr lang="en-US" sz="2400" dirty="0"/>
                  <a:t>If The sampling rate was less than Nyquist rate, The high frequency components of the sampled signal interfere with each other, leading to distortion of the recovered signal in a phenomenon called “</a:t>
                </a:r>
                <a:r>
                  <a:rPr lang="en-US" sz="2400" i="1" dirty="0"/>
                  <a:t>Aliasing</a:t>
                </a:r>
                <a:r>
                  <a:rPr lang="en-US" sz="2400" dirty="0"/>
                  <a:t>”.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61D3F0-7FFA-57B9-5208-BCD3CD7AE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t="-810" r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BDF3E6-4708-D8A5-FA35-0125089D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99" y="1941342"/>
            <a:ext cx="9338688" cy="45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2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6662-38C6-7C3D-E894-25867C0E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7A9C0-FBD7-F555-7B47-920E0EE37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74151"/>
                </a:solidFill>
              </a:rPr>
              <a:t>M</a:t>
            </a:r>
            <a:r>
              <a:rPr lang="en-US" b="0" i="0" dirty="0">
                <a:solidFill>
                  <a:srgbClr val="374151"/>
                </a:solidFill>
                <a:effectLst/>
              </a:rPr>
              <a:t>odulation is the process of </a:t>
            </a:r>
            <a:r>
              <a:rPr lang="en-US" b="1" i="0" dirty="0">
                <a:solidFill>
                  <a:srgbClr val="374151"/>
                </a:solidFill>
                <a:effectLst/>
              </a:rPr>
              <a:t>modifying a carrier signal</a:t>
            </a:r>
            <a:r>
              <a:rPr lang="en-US" b="0" i="0" dirty="0">
                <a:solidFill>
                  <a:srgbClr val="374151"/>
                </a:solidFill>
                <a:effectLst/>
              </a:rPr>
              <a:t>, typically </a:t>
            </a:r>
            <a:r>
              <a:rPr lang="en-US" b="1" i="0" dirty="0">
                <a:solidFill>
                  <a:srgbClr val="374151"/>
                </a:solidFill>
                <a:effectLst/>
              </a:rPr>
              <a:t>a high-frequency waveform</a:t>
            </a:r>
            <a:r>
              <a:rPr lang="en-US" b="0" i="0" dirty="0">
                <a:solidFill>
                  <a:srgbClr val="374151"/>
                </a:solidFill>
                <a:effectLst/>
              </a:rPr>
              <a:t>, to encode the information from the source. It involves </a:t>
            </a:r>
            <a:r>
              <a:rPr lang="en-US" b="1" i="0" dirty="0">
                <a:solidFill>
                  <a:srgbClr val="374151"/>
                </a:solidFill>
                <a:effectLst/>
              </a:rPr>
              <a:t>altering </a:t>
            </a:r>
            <a:r>
              <a:rPr lang="en-US" b="0" i="0" dirty="0">
                <a:solidFill>
                  <a:srgbClr val="374151"/>
                </a:solidFill>
                <a:effectLst/>
              </a:rPr>
              <a:t>the </a:t>
            </a:r>
            <a:r>
              <a:rPr lang="en-US" b="1" i="0" dirty="0">
                <a:solidFill>
                  <a:srgbClr val="374151"/>
                </a:solidFill>
                <a:effectLst/>
              </a:rPr>
              <a:t>characteristics</a:t>
            </a:r>
            <a:r>
              <a:rPr lang="en-US" b="0" i="0" dirty="0">
                <a:solidFill>
                  <a:srgbClr val="374151"/>
                </a:solidFill>
                <a:effectLst/>
              </a:rPr>
              <a:t> of the carrier signal, such as </a:t>
            </a:r>
            <a:r>
              <a:rPr lang="en-US" b="1" i="0" dirty="0">
                <a:solidFill>
                  <a:srgbClr val="374151"/>
                </a:solidFill>
                <a:effectLst/>
              </a:rPr>
              <a:t>amplitude</a:t>
            </a:r>
            <a:r>
              <a:rPr lang="en-US" b="0" i="0" dirty="0">
                <a:solidFill>
                  <a:srgbClr val="374151"/>
                </a:solidFill>
                <a:effectLst/>
              </a:rPr>
              <a:t>, </a:t>
            </a:r>
            <a:r>
              <a:rPr lang="en-US" b="1" i="0" dirty="0">
                <a:solidFill>
                  <a:srgbClr val="374151"/>
                </a:solidFill>
                <a:effectLst/>
              </a:rPr>
              <a:t>frequency</a:t>
            </a:r>
            <a:r>
              <a:rPr lang="en-US" b="0" i="0" dirty="0">
                <a:solidFill>
                  <a:srgbClr val="374151"/>
                </a:solidFill>
                <a:effectLst/>
              </a:rPr>
              <a:t>, or </a:t>
            </a:r>
            <a:r>
              <a:rPr lang="en-US" b="1" i="0" dirty="0">
                <a:solidFill>
                  <a:srgbClr val="374151"/>
                </a:solidFill>
                <a:effectLst/>
              </a:rPr>
              <a:t>phase</a:t>
            </a:r>
            <a:r>
              <a:rPr lang="en-US" b="0" i="0" dirty="0">
                <a:solidFill>
                  <a:srgbClr val="374151"/>
                </a:solidFill>
                <a:effectLst/>
              </a:rPr>
              <a:t>, in </a:t>
            </a:r>
            <a:r>
              <a:rPr lang="en-US" b="1" i="0" dirty="0">
                <a:solidFill>
                  <a:srgbClr val="374151"/>
                </a:solidFill>
                <a:effectLst/>
              </a:rPr>
              <a:t>accordance with the input signal </a:t>
            </a:r>
            <a:r>
              <a:rPr lang="en-US" b="0" i="0" dirty="0">
                <a:solidFill>
                  <a:srgbClr val="374151"/>
                </a:solidFill>
                <a:effectLst/>
              </a:rPr>
              <a:t>carrying the desired information.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</a:rPr>
              <a:t> Modulation allows the information to be transmitted over a physical medium, such as a wire or through the air, by "modulating" the carrier signal with the source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7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FA5D-1CA1-9341-785E-C3E41512E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Digital Modulation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7ADC0-84FE-9049-B4D0-7E2E67F0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11" y="2519113"/>
            <a:ext cx="6842731" cy="2838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DAD2A-3F37-8748-92E4-C31419341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11" y="2615740"/>
            <a:ext cx="6682153" cy="2456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D802E5-5B70-D1F4-5CB2-034913FC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442" y="2519113"/>
            <a:ext cx="6746822" cy="2870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EF1C27-BD32-9A5E-AFB3-FB8E1DA299DD}"/>
              </a:ext>
            </a:extLst>
          </p:cNvPr>
          <p:cNvSpPr txBox="1"/>
          <p:nvPr/>
        </p:nvSpPr>
        <p:spPr>
          <a:xfrm>
            <a:off x="1393736" y="3474752"/>
            <a:ext cx="731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ASK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E4003-B8E1-E8C4-AF93-F3D2DE6BB0E3}"/>
              </a:ext>
            </a:extLst>
          </p:cNvPr>
          <p:cNvSpPr txBox="1"/>
          <p:nvPr/>
        </p:nvSpPr>
        <p:spPr>
          <a:xfrm>
            <a:off x="10255512" y="3429000"/>
            <a:ext cx="731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FSK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8A184-FEB8-1402-0EB4-EB9025E7C390}"/>
              </a:ext>
            </a:extLst>
          </p:cNvPr>
          <p:cNvSpPr txBox="1"/>
          <p:nvPr/>
        </p:nvSpPr>
        <p:spPr>
          <a:xfrm>
            <a:off x="1393736" y="3486961"/>
            <a:ext cx="731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PSK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6" grpId="0"/>
      <p:bldP spid="6" grpId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2847-ECDF-D7DF-5364-49E4CC18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Phasor Diagram/Constellation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E6933-FA62-26B3-D722-CC8911B4B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846" y="2331976"/>
            <a:ext cx="7455877" cy="32769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2F5137-3539-0910-F0FF-CB4D32679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142" y="1951156"/>
            <a:ext cx="4922451" cy="43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9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DF08-4E68-743A-262F-0BC854CA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PSK Modulation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C1135-C8AD-38CA-F752-41611D98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46" y="2012088"/>
            <a:ext cx="7242627" cy="4180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A82731-B5C6-A0B3-FB22-FCDFFB90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648" y="2082845"/>
            <a:ext cx="4524375" cy="4038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3E6E6A-F448-C3C2-7F5D-35239D539F41}"/>
              </a:ext>
            </a:extLst>
          </p:cNvPr>
          <p:cNvSpPr txBox="1"/>
          <p:nvPr/>
        </p:nvSpPr>
        <p:spPr>
          <a:xfrm>
            <a:off x="1036008" y="3483134"/>
            <a:ext cx="126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BPSK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813FF-C811-CFC1-E7F9-9A3E268B152D}"/>
              </a:ext>
            </a:extLst>
          </p:cNvPr>
          <p:cNvSpPr txBox="1"/>
          <p:nvPr/>
        </p:nvSpPr>
        <p:spPr>
          <a:xfrm>
            <a:off x="10157350" y="3429000"/>
            <a:ext cx="126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QPSK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569B2E-7605-16B7-E98A-110DBFF73C6D}"/>
              </a:ext>
            </a:extLst>
          </p:cNvPr>
          <p:cNvSpPr txBox="1"/>
          <p:nvPr/>
        </p:nvSpPr>
        <p:spPr>
          <a:xfrm>
            <a:off x="952816" y="3476855"/>
            <a:ext cx="126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8-PSK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EAFAD-CAFA-4561-B189-D9D3E047671D}"/>
              </a:ext>
            </a:extLst>
          </p:cNvPr>
          <p:cNvSpPr txBox="1"/>
          <p:nvPr/>
        </p:nvSpPr>
        <p:spPr>
          <a:xfrm>
            <a:off x="9973092" y="3440351"/>
            <a:ext cx="126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16-PSK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2680C-F9EE-2934-04D6-6039EDF46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935" y="972457"/>
            <a:ext cx="6615434" cy="5704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E8CDD7-D86B-0F46-0015-BAE46FDDF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517" y="1829859"/>
            <a:ext cx="5461943" cy="454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8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4" grpId="1"/>
      <p:bldP spid="15" grpId="0"/>
      <p:bldP spid="15" grpId="1"/>
      <p:bldP spid="16" grpId="0"/>
      <p:bldP spid="16" grpId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4234-99A6-A9A1-828B-DDA43881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change </a:t>
            </a:r>
            <a:r>
              <a:rPr lang="en-US"/>
              <a:t>Amplitude(QAM)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B2C5F-1B4E-F60F-62E6-0AEDB2EB6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7064" y="2085690"/>
            <a:ext cx="4360985" cy="4303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2C6DD-2166-D80D-7575-EE8361CCE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20" y="1986193"/>
            <a:ext cx="5562135" cy="41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1CDF-591B-7058-3598-5EF93BA4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667906-1F9B-2AA8-E5BD-EB66825F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81" y="2513709"/>
            <a:ext cx="4368096" cy="3922772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72D7593A-ED0E-0604-C0F5-29C5B19EB649}"/>
              </a:ext>
            </a:extLst>
          </p:cNvPr>
          <p:cNvSpPr/>
          <p:nvPr/>
        </p:nvSpPr>
        <p:spPr>
          <a:xfrm>
            <a:off x="4867421" y="336601"/>
            <a:ext cx="4698610" cy="3460652"/>
          </a:xfrm>
          <a:prstGeom prst="wedgeEllipseCallout">
            <a:avLst>
              <a:gd name="adj1" fmla="val -46581"/>
              <a:gd name="adj2" fmla="val 44614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AB277-B3CD-570A-FA2B-B8106ECCD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19" t="14823" r="32150" b="14363"/>
          <a:stretch/>
        </p:blipFill>
        <p:spPr>
          <a:xfrm>
            <a:off x="6096000" y="803479"/>
            <a:ext cx="2404091" cy="235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7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F564A-BD6C-55DE-398A-364BDE70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need to Learn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CA756-E9CA-220A-C1C0-FD1B068F6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381499"/>
            <a:ext cx="4639736" cy="2910821"/>
          </a:xfrm>
        </p:spPr>
        <p:txBody>
          <a:bodyPr>
            <a:noAutofit/>
          </a:bodyPr>
          <a:lstStyle/>
          <a:p>
            <a:r>
              <a:rPr lang="en-US" dirty="0"/>
              <a:t>Use </a:t>
            </a:r>
            <a:r>
              <a:rPr lang="en-US" b="1" dirty="0"/>
              <a:t>Help</a:t>
            </a:r>
            <a:r>
              <a:rPr lang="en-US" dirty="0"/>
              <a:t>.</a:t>
            </a:r>
          </a:p>
          <a:p>
            <a:r>
              <a:rPr lang="en-US" b="1" dirty="0"/>
              <a:t>Matrix</a:t>
            </a:r>
            <a:r>
              <a:rPr lang="en-US" dirty="0"/>
              <a:t> Manipulation.</a:t>
            </a:r>
          </a:p>
          <a:p>
            <a:pPr lvl="1"/>
            <a:r>
              <a:rPr lang="en-US" sz="2000" b="1" dirty="0"/>
              <a:t>Define</a:t>
            </a:r>
            <a:r>
              <a:rPr lang="en-US" sz="2000" dirty="0"/>
              <a:t> a Matrix manually.</a:t>
            </a:r>
          </a:p>
          <a:p>
            <a:pPr lvl="1"/>
            <a:r>
              <a:rPr lang="en-US" sz="2000" dirty="0"/>
              <a:t>Use </a:t>
            </a:r>
            <a:r>
              <a:rPr lang="en-US" sz="2000" b="1" dirty="0"/>
              <a:t>built-in functions </a:t>
            </a:r>
            <a:r>
              <a:rPr lang="en-US" sz="2000" dirty="0"/>
              <a:t>to create matrices: </a:t>
            </a:r>
            <a:r>
              <a:rPr lang="en-US" sz="2000" b="1" dirty="0"/>
              <a:t>ones, zeros, </a:t>
            </a:r>
            <a:r>
              <a:rPr lang="en-US" sz="2000" b="1" dirty="0" err="1"/>
              <a:t>linspace</a:t>
            </a:r>
            <a:r>
              <a:rPr lang="en-US" sz="2000" b="1"/>
              <a:t>, </a:t>
            </a:r>
            <a:r>
              <a:rPr lang="en-US" sz="2000" b="1" dirty="0" err="1"/>
              <a:t>randn</a:t>
            </a:r>
            <a:r>
              <a:rPr lang="en-US" sz="2000" b="1" dirty="0"/>
              <a:t>, </a:t>
            </a:r>
            <a:r>
              <a:rPr lang="en-US" sz="2000" b="1" dirty="0" err="1"/>
              <a:t>randi</a:t>
            </a:r>
            <a:r>
              <a:rPr lang="en-US" sz="2000" b="1" dirty="0"/>
              <a:t>.</a:t>
            </a:r>
          </a:p>
          <a:p>
            <a:pPr lvl="1"/>
            <a:r>
              <a:rPr lang="en-US" sz="2000" dirty="0"/>
              <a:t>Matrix Operations: </a:t>
            </a:r>
            <a:r>
              <a:rPr lang="en-US" sz="2000" b="1" dirty="0"/>
              <a:t>reshape, </a:t>
            </a:r>
            <a:r>
              <a:rPr lang="en-US" sz="2000" b="1" dirty="0" err="1"/>
              <a:t>repmat,size</a:t>
            </a:r>
            <a:r>
              <a:rPr lang="en-US" sz="2000" b="1" dirty="0"/>
              <a:t>, length, find, sum.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F263FA-F5A2-0F98-233B-3F052BF03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4984" y="2381499"/>
            <a:ext cx="4639736" cy="2910821"/>
          </a:xfrm>
        </p:spPr>
        <p:txBody>
          <a:bodyPr>
            <a:noAutofit/>
          </a:bodyPr>
          <a:lstStyle/>
          <a:p>
            <a:r>
              <a:rPr lang="en-US" b="1" dirty="0"/>
              <a:t>Drawing</a:t>
            </a:r>
            <a:r>
              <a:rPr lang="en-US" dirty="0"/>
              <a:t> functions.</a:t>
            </a:r>
          </a:p>
          <a:p>
            <a:pPr lvl="1"/>
            <a:r>
              <a:rPr lang="en-US" sz="2000" b="1" dirty="0"/>
              <a:t>Plot</a:t>
            </a:r>
          </a:p>
          <a:p>
            <a:pPr lvl="1"/>
            <a:r>
              <a:rPr lang="en-US" sz="2000" b="1" dirty="0"/>
              <a:t>stem</a:t>
            </a:r>
          </a:p>
          <a:p>
            <a:pPr lvl="1"/>
            <a:r>
              <a:rPr lang="en-US" sz="2000" b="1" dirty="0"/>
              <a:t>Figure</a:t>
            </a:r>
          </a:p>
          <a:p>
            <a:pPr lvl="1"/>
            <a:r>
              <a:rPr lang="en-US" sz="2000" b="1" dirty="0"/>
              <a:t>Hold on</a:t>
            </a:r>
          </a:p>
          <a:p>
            <a:r>
              <a:rPr lang="en-US" b="1" dirty="0"/>
              <a:t>Communication Toolbox.</a:t>
            </a:r>
          </a:p>
          <a:p>
            <a:pPr lvl="1"/>
            <a:r>
              <a:rPr lang="en-US" sz="2000" b="1" dirty="0" err="1"/>
              <a:t>pskmod</a:t>
            </a:r>
            <a:r>
              <a:rPr lang="en-US" sz="2000" b="1" dirty="0"/>
              <a:t>/</a:t>
            </a:r>
            <a:r>
              <a:rPr lang="en-US" sz="2000" b="1" dirty="0" err="1"/>
              <a:t>pskdemod</a:t>
            </a:r>
            <a:endParaRPr lang="en-US" sz="2000" b="1" dirty="0"/>
          </a:p>
          <a:p>
            <a:pPr lvl="1"/>
            <a:r>
              <a:rPr lang="en-US" sz="2000" b="1"/>
              <a:t>Scatter</a:t>
            </a:r>
            <a:endParaRPr lang="en-US" sz="2000" b="1" dirty="0"/>
          </a:p>
          <a:p>
            <a:pPr lvl="1"/>
            <a:r>
              <a:rPr lang="en-US" sz="2000" b="1" dirty="0" err="1"/>
              <a:t>biterr</a:t>
            </a:r>
            <a:endParaRPr lang="en-US" sz="2000" b="1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9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D96-D45A-C602-8A2D-C464B05C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 dirty="0"/>
              <a:t>What’s IoT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00DEE01-46FC-D5A1-D022-3B540EAA8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61" y="1950435"/>
            <a:ext cx="6705600" cy="4023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41F5F-02D4-A563-04DA-F74FEC021CF8}"/>
              </a:ext>
            </a:extLst>
          </p:cNvPr>
          <p:cNvSpPr txBox="1"/>
          <p:nvPr/>
        </p:nvSpPr>
        <p:spPr>
          <a:xfrm>
            <a:off x="143125" y="2054623"/>
            <a:ext cx="47966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cs typeface="Diwani Bent" panose="02010400000000000000" pitchFamily="2" charset="-78"/>
              </a:rPr>
              <a:t>Internet of things (IoT) is inter-networking of physical devices. This  system has ability to  transfer data over a network without requiring human to human or human to computer interaction</a:t>
            </a:r>
            <a:r>
              <a:rPr lang="en-US" sz="1200" dirty="0">
                <a:cs typeface="Diwani Bent" panose="02010400000000000000" pitchFamily="2" charset="-78"/>
              </a:rPr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286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87A7-C8AB-D3E8-6640-E848C438D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</a:t>
            </a:r>
            <a:r>
              <a:rPr lang="en-US"/>
              <a:t>will Try </a:t>
            </a:r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B68F3-963D-6906-CFE3-5BB116586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/>
              <a:t>Write a MATLAB script to do the following:</a:t>
            </a:r>
          </a:p>
          <a:p>
            <a:pPr marL="383540" lvl="1"/>
            <a:r>
              <a:rPr lang="en-US" sz="2000" dirty="0"/>
              <a:t>Generate random bit stream of size 5, and Plot the Modulated Signal with </a:t>
            </a:r>
            <a:r>
              <a:rPr lang="en-US" sz="2000" i="1" dirty="0"/>
              <a:t>fc</a:t>
            </a:r>
            <a:r>
              <a:rPr lang="en-US" sz="2000" dirty="0"/>
              <a:t> = 1 Hz.</a:t>
            </a:r>
          </a:p>
          <a:p>
            <a:pPr marL="200660" lvl="1" indent="0">
              <a:buNone/>
            </a:pPr>
            <a:r>
              <a:rPr lang="en-US" sz="2000" dirty="0"/>
              <a:t>                (signal = A*cos(</a:t>
            </a:r>
            <a:r>
              <a:rPr lang="en-US" sz="2000" dirty="0">
                <a:ea typeface="+mn-lt"/>
                <a:cs typeface="+mn-lt"/>
              </a:rPr>
              <a:t>2*pi*f*t</a:t>
            </a:r>
            <a:r>
              <a:rPr lang="en-US" sz="2000" dirty="0"/>
              <a:t>))</a:t>
            </a:r>
          </a:p>
          <a:p>
            <a:pPr marL="200660" lvl="1" indent="0">
              <a:buNone/>
            </a:pPr>
            <a:endParaRPr lang="en-US" sz="2000" dirty="0"/>
          </a:p>
          <a:p>
            <a:pPr marL="383540" lvl="1"/>
            <a:r>
              <a:rPr lang="en-US" sz="2000" dirty="0"/>
              <a:t>Generate random bit stream of size 100, Simulate BPSK Modulation and observe the constellation diagram. Simulate BPSK Demodulation and compare the output to the original bit stream –Hint: use communication toolbox.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765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C33984-4B1F-9001-5993-E25803FE1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Any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E76D18-6BAB-0A13-CEBE-73070C37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71323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4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A30F-D4F9-AB62-3E46-1EB2FD85A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Life Cycle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BA232207-0039-6E2B-4DCA-784F29F5FC4C}"/>
              </a:ext>
            </a:extLst>
          </p:cNvPr>
          <p:cNvSpPr/>
          <p:nvPr/>
        </p:nvSpPr>
        <p:spPr>
          <a:xfrm>
            <a:off x="775249" y="3430840"/>
            <a:ext cx="1325217" cy="748451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Collect</a:t>
            </a:r>
            <a:endParaRPr lang="en-US" b="1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83282C9D-C2ED-58B5-EA92-542D86F5F831}"/>
              </a:ext>
            </a:extLst>
          </p:cNvPr>
          <p:cNvSpPr/>
          <p:nvPr/>
        </p:nvSpPr>
        <p:spPr>
          <a:xfrm>
            <a:off x="3079751" y="3424824"/>
            <a:ext cx="1780482" cy="748451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Communicate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0863A1E0-D140-B7C3-CDA4-239FF10FB708}"/>
              </a:ext>
            </a:extLst>
          </p:cNvPr>
          <p:cNvSpPr/>
          <p:nvPr/>
        </p:nvSpPr>
        <p:spPr>
          <a:xfrm>
            <a:off x="6294782" y="3429000"/>
            <a:ext cx="1325217" cy="748451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Analyze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87E271C8-134E-26D1-8278-60ADC6D9960E}"/>
              </a:ext>
            </a:extLst>
          </p:cNvPr>
          <p:cNvSpPr/>
          <p:nvPr/>
        </p:nvSpPr>
        <p:spPr>
          <a:xfrm>
            <a:off x="9112251" y="3424823"/>
            <a:ext cx="1325217" cy="748451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836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BA3D0-C785-EA23-008E-9F69CFDD3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Architecture of IoT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A53247-A92C-66D5-E36E-812429EAF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9F3E2-9073-FF4C-7342-7DAC57AC6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81" b="7001"/>
          <a:stretch/>
        </p:blipFill>
        <p:spPr>
          <a:xfrm>
            <a:off x="5435027" y="643466"/>
            <a:ext cx="5329399" cy="52256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594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41D2-8EB9-11B2-99F5-44B17A46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Layer (Sensors)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FD0FEE-30BE-9923-1256-358F7C93E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78" r="31030" b="15331"/>
          <a:stretch/>
        </p:blipFill>
        <p:spPr>
          <a:xfrm>
            <a:off x="826919" y="2291107"/>
            <a:ext cx="4842361" cy="3298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A55040-4FC8-89F4-A670-3A46C4B2183A}"/>
              </a:ext>
            </a:extLst>
          </p:cNvPr>
          <p:cNvSpPr txBox="1"/>
          <p:nvPr/>
        </p:nvSpPr>
        <p:spPr>
          <a:xfrm>
            <a:off x="6773594" y="1985256"/>
            <a:ext cx="41309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cs typeface="Latha" panose="020B0604020202020204" pitchFamily="34" charset="0"/>
              </a:rPr>
              <a:t>A sensor is: a device that detects and responds to some type of input from the physical environment.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cs typeface="Latha" panose="020B0604020202020204" pitchFamily="34" charset="0"/>
              </a:rPr>
              <a:t>The specific input could be light, heat, motion, moisture, pressure, or any one of a great number of other environmental phenomena.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cs typeface="Latha" panose="020B0604020202020204" pitchFamily="34" charset="0"/>
              </a:rPr>
              <a:t>The output is generally a signal that is converted to human-readable display at the sensor location or transmitted electronically over a network for reading or further processing.</a:t>
            </a:r>
            <a:r>
              <a:rPr lang="en-US" sz="2000" b="1" dirty="0">
                <a:cs typeface="Latha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342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1861-9DD5-11A9-916F-A65A302A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Layer (RFID Tags/Readers)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D08FE80-AAD3-E0AD-9985-DDDC2A0C8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5896" y="4354672"/>
            <a:ext cx="2257425" cy="20288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4112F-164E-E384-6928-6A5ABACD6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988" y="2291107"/>
            <a:ext cx="4130962" cy="2764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16E7E-D3E3-95BD-1371-5756CD7B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501" y="2291107"/>
            <a:ext cx="2956560" cy="2218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28E50-43E9-944D-EB87-B7A3805D815C}"/>
              </a:ext>
            </a:extLst>
          </p:cNvPr>
          <p:cNvSpPr txBox="1"/>
          <p:nvPr/>
        </p:nvSpPr>
        <p:spPr>
          <a:xfrm>
            <a:off x="759655" y="2686929"/>
            <a:ext cx="2257425" cy="1850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/>
              <a:t>Passive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/>
              <a:t>Active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/>
              <a:t>Semi-Passive</a:t>
            </a:r>
          </a:p>
        </p:txBody>
      </p:sp>
    </p:spTree>
    <p:extLst>
      <p:ext uri="{BB962C8B-B14F-4D97-AF65-F5344CB8AC3E}">
        <p14:creationId xmlns:p14="http://schemas.microsoft.com/office/powerpoint/2010/main" val="9519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35A1-4AC4-2E60-8E0E-B64394B42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3060"/>
            <a:ext cx="10058400" cy="1450757"/>
          </a:xfrm>
        </p:spPr>
        <p:txBody>
          <a:bodyPr/>
          <a:lstStyle/>
          <a:p>
            <a:r>
              <a:rPr lang="en-US" dirty="0"/>
              <a:t>Network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878DC-F6E0-523F-3FD3-3E0FC885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83" y="968438"/>
            <a:ext cx="7276075" cy="5305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EC46-0E42-F4BF-B2AF-9A6A25C23526}"/>
              </a:ext>
            </a:extLst>
          </p:cNvPr>
          <p:cNvSpPr txBox="1"/>
          <p:nvPr/>
        </p:nvSpPr>
        <p:spPr>
          <a:xfrm>
            <a:off x="740006" y="2307863"/>
            <a:ext cx="80467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B7712"/>
                </a:solidFill>
                <a:cs typeface="Latha" panose="020B0604020202020204" pitchFamily="34" charset="0"/>
              </a:rPr>
              <a:t>High Power Consumption, High Range, High Bandwidth</a:t>
            </a:r>
          </a:p>
          <a:p>
            <a:pPr marL="457200" lvl="1" indent="0">
              <a:buNone/>
            </a:pPr>
            <a:r>
              <a:rPr lang="en-US" sz="2000" dirty="0">
                <a:cs typeface="Latha" panose="020B0604020202020204" pitchFamily="34" charset="0"/>
              </a:rPr>
              <a:t>Connectivity options in this group include cellular and satellite.</a:t>
            </a:r>
            <a:endParaRPr lang="en-US" sz="2000" dirty="0">
              <a:solidFill>
                <a:schemeClr val="accent2"/>
              </a:solidFill>
              <a:cs typeface="Latha" panose="020B0604020202020204" pitchFamily="34" charset="0"/>
            </a:endParaRPr>
          </a:p>
          <a:p>
            <a:r>
              <a:rPr lang="en-US" sz="2800" dirty="0">
                <a:solidFill>
                  <a:srgbClr val="EB7712"/>
                </a:solidFill>
                <a:cs typeface="Latha" panose="020B0604020202020204" pitchFamily="34" charset="0"/>
              </a:rPr>
              <a:t>High</a:t>
            </a:r>
            <a:r>
              <a:rPr lang="en-US" sz="2800" dirty="0">
                <a:solidFill>
                  <a:schemeClr val="accent2"/>
                </a:solidFill>
                <a:cs typeface="Latha" panose="020B0604020202020204" pitchFamily="34" charset="0"/>
              </a:rPr>
              <a:t> </a:t>
            </a:r>
            <a:r>
              <a:rPr lang="en-US" sz="2800" dirty="0">
                <a:solidFill>
                  <a:srgbClr val="EB7712"/>
                </a:solidFill>
                <a:cs typeface="Latha" panose="020B0604020202020204" pitchFamily="34" charset="0"/>
              </a:rPr>
              <a:t>Power Consumption, Low Range, High Bandwidth</a:t>
            </a:r>
          </a:p>
          <a:p>
            <a:pPr marL="457200" lvl="1" indent="0">
              <a:buNone/>
            </a:pPr>
            <a:r>
              <a:rPr lang="en-US" sz="2000" dirty="0">
                <a:cs typeface="Latha" panose="020B0604020202020204" pitchFamily="34" charset="0"/>
              </a:rPr>
              <a:t>Connectivity options in this group include </a:t>
            </a:r>
            <a:r>
              <a:rPr lang="en-US" sz="2000" dirty="0" err="1">
                <a:cs typeface="Latha" panose="020B0604020202020204" pitchFamily="34" charset="0"/>
              </a:rPr>
              <a:t>WiFi</a:t>
            </a:r>
            <a:r>
              <a:rPr lang="en-US" sz="2000" dirty="0">
                <a:cs typeface="Latha" panose="020B0604020202020204" pitchFamily="34" charset="0"/>
              </a:rPr>
              <a:t>, Bluetooth.</a:t>
            </a:r>
            <a:endParaRPr lang="en-US" sz="2000" dirty="0">
              <a:solidFill>
                <a:schemeClr val="accent2"/>
              </a:solidFill>
              <a:cs typeface="Latha" panose="020B0604020202020204" pitchFamily="34" charset="0"/>
            </a:endParaRPr>
          </a:p>
          <a:p>
            <a:r>
              <a:rPr lang="en-US" sz="2800" dirty="0">
                <a:solidFill>
                  <a:srgbClr val="EB7712"/>
                </a:solidFill>
                <a:cs typeface="Latha" panose="020B0604020202020204" pitchFamily="34" charset="0"/>
              </a:rPr>
              <a:t>Low Power Consumption, High Range, Low Bandwidth</a:t>
            </a:r>
          </a:p>
          <a:p>
            <a:pPr marL="457200" lvl="1" indent="0">
              <a:buNone/>
            </a:pPr>
            <a:r>
              <a:rPr lang="en-US" sz="2000" dirty="0">
                <a:cs typeface="Latha" panose="020B0604020202020204" pitchFamily="34" charset="0"/>
              </a:rPr>
              <a:t>Connectivity options in this group are called Low-Power Wide-Area Networks (LPWAN) or </a:t>
            </a:r>
            <a:r>
              <a:rPr lang="en-US" sz="2000" dirty="0" err="1">
                <a:cs typeface="Latha" panose="020B0604020202020204" pitchFamily="34" charset="0"/>
              </a:rPr>
              <a:t>LoRaWAN</a:t>
            </a:r>
            <a:r>
              <a:rPr lang="en-US" sz="2000" dirty="0">
                <a:cs typeface="Latha" panose="020B0604020202020204" pitchFamily="34" charset="0"/>
              </a:rPr>
              <a:t> and Zigbee.</a:t>
            </a:r>
          </a:p>
          <a:p>
            <a:pPr lvl="0"/>
            <a:r>
              <a:rPr lang="en-US" sz="2800" dirty="0">
                <a:solidFill>
                  <a:srgbClr val="EB7712"/>
                </a:solidFill>
                <a:cs typeface="Latha" panose="020B0604020202020204" pitchFamily="34" charset="0"/>
              </a:rPr>
              <a:t>Low Power Consumption, low Range, Low Bandwidth</a:t>
            </a:r>
          </a:p>
          <a:p>
            <a:pPr marL="457200" lvl="1" indent="0">
              <a:buNone/>
            </a:pPr>
            <a:r>
              <a:rPr lang="en-US" sz="2000" dirty="0">
                <a:cs typeface="Latha" panose="020B0604020202020204" pitchFamily="34" charset="0"/>
              </a:rPr>
              <a:t>Connectivity options in this group include BLE, NFC, RFID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accent2"/>
              </a:solidFill>
              <a:cs typeface="Latha" panose="020B0604020202020204" pitchFamily="34" charset="0"/>
            </a:endParaRP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68F55-3940-771D-7893-3BB3A71455F4}"/>
              </a:ext>
            </a:extLst>
          </p:cNvPr>
          <p:cNvSpPr txBox="1"/>
          <p:nvPr/>
        </p:nvSpPr>
        <p:spPr>
          <a:xfrm>
            <a:off x="9326880" y="2293303"/>
            <a:ext cx="2647405" cy="1888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Power Consumption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Range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Bandwidth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825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E115-6CE4-7A6B-4AFE-1A8F5B6D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8FDCD-8676-1383-62D9-EDE5EDBBC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5658" y="794452"/>
            <a:ext cx="8476342" cy="5574645"/>
          </a:xfrm>
        </p:spPr>
      </p:pic>
    </p:spTree>
    <p:extLst>
      <p:ext uri="{BB962C8B-B14F-4D97-AF65-F5344CB8AC3E}">
        <p14:creationId xmlns:p14="http://schemas.microsoft.com/office/powerpoint/2010/main" val="227875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8520-0428-D91C-12E3-8114A8C2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Wireless Communication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7854B6-A9E7-9A7C-847D-6360FD557D66}"/>
              </a:ext>
            </a:extLst>
          </p:cNvPr>
          <p:cNvSpPr/>
          <p:nvPr/>
        </p:nvSpPr>
        <p:spPr>
          <a:xfrm>
            <a:off x="2774589" y="2663575"/>
            <a:ext cx="17128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Encoding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026FE-E12E-404E-0984-3674127FF495}"/>
              </a:ext>
            </a:extLst>
          </p:cNvPr>
          <p:cNvSpPr/>
          <p:nvPr/>
        </p:nvSpPr>
        <p:spPr>
          <a:xfrm>
            <a:off x="5185628" y="2665926"/>
            <a:ext cx="17128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Channel Encoding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301A2-72B6-2D03-595F-A5B82B16BE37}"/>
              </a:ext>
            </a:extLst>
          </p:cNvPr>
          <p:cNvSpPr/>
          <p:nvPr/>
        </p:nvSpPr>
        <p:spPr>
          <a:xfrm>
            <a:off x="7596667" y="2649242"/>
            <a:ext cx="17128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Encryption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432F1C-5257-FB70-5001-48B55F62A5C2}"/>
              </a:ext>
            </a:extLst>
          </p:cNvPr>
          <p:cNvSpPr/>
          <p:nvPr/>
        </p:nvSpPr>
        <p:spPr>
          <a:xfrm>
            <a:off x="9978469" y="2649242"/>
            <a:ext cx="17128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8AD673-1520-17E8-5A35-B3C33F804D59}"/>
              </a:ext>
            </a:extLst>
          </p:cNvPr>
          <p:cNvCxnSpPr>
            <a:endCxn id="4" idx="1"/>
          </p:cNvCxnSpPr>
          <p:nvPr/>
        </p:nvCxnSpPr>
        <p:spPr>
          <a:xfrm>
            <a:off x="2092009" y="3120775"/>
            <a:ext cx="682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43215-D4EB-F64D-8E27-A33C7B6DBC01}"/>
              </a:ext>
            </a:extLst>
          </p:cNvPr>
          <p:cNvCxnSpPr/>
          <p:nvPr/>
        </p:nvCxnSpPr>
        <p:spPr>
          <a:xfrm>
            <a:off x="4503048" y="3120775"/>
            <a:ext cx="682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57381A-F7B0-94C6-368F-EA521E9439BD}"/>
              </a:ext>
            </a:extLst>
          </p:cNvPr>
          <p:cNvCxnSpPr/>
          <p:nvPr/>
        </p:nvCxnSpPr>
        <p:spPr>
          <a:xfrm>
            <a:off x="6914087" y="3123126"/>
            <a:ext cx="682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71C675-932D-966A-FFD3-78C37CAE566B}"/>
              </a:ext>
            </a:extLst>
          </p:cNvPr>
          <p:cNvCxnSpPr/>
          <p:nvPr/>
        </p:nvCxnSpPr>
        <p:spPr>
          <a:xfrm>
            <a:off x="9295889" y="3106442"/>
            <a:ext cx="682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BBD7BFE-154E-8CAF-8449-FBB536E6C3F6}"/>
              </a:ext>
            </a:extLst>
          </p:cNvPr>
          <p:cNvSpPr/>
          <p:nvPr/>
        </p:nvSpPr>
        <p:spPr>
          <a:xfrm>
            <a:off x="362832" y="2663575"/>
            <a:ext cx="17128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ADC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239A93-6770-300A-B5B9-A9A2F0E5A618}"/>
              </a:ext>
            </a:extLst>
          </p:cNvPr>
          <p:cNvSpPr/>
          <p:nvPr/>
        </p:nvSpPr>
        <p:spPr>
          <a:xfrm>
            <a:off x="9978469" y="4279590"/>
            <a:ext cx="17128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Modulation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B4C339-151E-C187-B214-E53C3FF51244}"/>
              </a:ext>
            </a:extLst>
          </p:cNvPr>
          <p:cNvCxnSpPr>
            <a:cxnSpLocks/>
          </p:cNvCxnSpPr>
          <p:nvPr/>
        </p:nvCxnSpPr>
        <p:spPr>
          <a:xfrm rot="5400000">
            <a:off x="10493624" y="3921616"/>
            <a:ext cx="682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57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{E739045C-A18A-46AE-B52E-F8F6ABD8C349}tf11437505_win32</Template>
  <TotalTime>1844</TotalTime>
  <Words>643</Words>
  <Application>Microsoft Office PowerPoint</Application>
  <PresentationFormat>Widescreen</PresentationFormat>
  <Paragraphs>91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RetrospectVTI</vt:lpstr>
      <vt:lpstr>Wireless Communication for IoT</vt:lpstr>
      <vt:lpstr>What’s IoT</vt:lpstr>
      <vt:lpstr>IoT Life Cycle</vt:lpstr>
      <vt:lpstr>Architecture of IoT</vt:lpstr>
      <vt:lpstr>Sensing Layer (Sensors)</vt:lpstr>
      <vt:lpstr>Sensing Layer (RFID Tags/Readers)</vt:lpstr>
      <vt:lpstr>Network Layer</vt:lpstr>
      <vt:lpstr>LPWANs</vt:lpstr>
      <vt:lpstr>Block Diagram of Wireless Communication Systems</vt:lpstr>
      <vt:lpstr>Why converting to Digital Signals?!</vt:lpstr>
      <vt:lpstr>ADC</vt:lpstr>
      <vt:lpstr>Sampling Theorem “Nyquist Rate”</vt:lpstr>
      <vt:lpstr>Modulation</vt:lpstr>
      <vt:lpstr>Types of Digital Modulation</vt:lpstr>
      <vt:lpstr>Phasor Diagram/Constellation Diagram</vt:lpstr>
      <vt:lpstr>PSK Modulation</vt:lpstr>
      <vt:lpstr>We can also change Amplitude(QAM)</vt:lpstr>
      <vt:lpstr>Matlab</vt:lpstr>
      <vt:lpstr>What We need to Learn Today</vt:lpstr>
      <vt:lpstr>What We will Try Today</vt:lpstr>
      <vt:lpstr> 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Communication for IoT</dc:title>
  <dc:creator>Alaa Nabil</dc:creator>
  <cp:lastModifiedBy>Alaa Nabil</cp:lastModifiedBy>
  <cp:revision>187</cp:revision>
  <dcterms:created xsi:type="dcterms:W3CDTF">2023-07-12T13:30:31Z</dcterms:created>
  <dcterms:modified xsi:type="dcterms:W3CDTF">2023-08-15T11:47:45Z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